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корректно заполнено</c:v>
                </c:pt>
                <c:pt idx="1">
                  <c:v>МСЗ некорректно/неполностью 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5904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925785134997672"/>
          <c:y val="0.78472283054638259"/>
          <c:w val="0.78331347454133093"/>
          <c:h val="0.133625556633349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41605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580283265437498E-2"/>
          <c:w val="1"/>
          <c:h val="0.67898544551589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>
                  <a:lumMod val="40000"/>
                  <a:lumOff val="60000"/>
                </a:schemeClr>
              </a:solidFill>
              <a:ln w="6350" cap="flat" cmpd="sng" algn="ctr">
                <a:solidFill>
                  <a:schemeClr val="accent5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solidFill>
                <a:schemeClr val="accent5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23.12.2020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5411</c:v>
                </c:pt>
                <c:pt idx="1">
                  <c:v>3624</c:v>
                </c:pt>
                <c:pt idx="2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450A-9DEB-F893E9C9DB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Лист1!$F$2:$F$4</c:f>
            </c:numRef>
          </c:val>
          <c:extLst>
            <c:ext xmlns:c16="http://schemas.microsoft.com/office/drawing/2014/chart" uri="{C3380CC4-5D6E-409C-BE32-E72D297353CC}">
              <c16:uniqueId val="{00000007-B66C-450A-9DEB-F893E9C9DB1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 состоянию на 28.12.2020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E0429C2-07E7-4782-88F8-8BED75A1932C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5D6-4075-AD96-DDA2F81C4BE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E9252E-2DD1-4B5F-BB3D-EF505BB02FF8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5D6-4075-AD96-DDA2F81C4BEB}"/>
                </c:ext>
              </c:extLst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5D6-4075-AD96-DDA2F81C4BEB}"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5897</c:v>
                </c:pt>
                <c:pt idx="1">
                  <c:v>4759</c:v>
                </c:pt>
                <c:pt idx="2">
                  <c:v>3771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D-4B71-96BE-DC52A13045C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 состоянию на 12.01.2021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4">
                  <a:lumMod val="75000"/>
                </a:schemeClr>
              </a:solidFill>
              <a:ln w="6350" cap="flat" cmpd="sng" algn="ctr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5848</c:v>
                </c:pt>
                <c:pt idx="1">
                  <c:v>5327</c:v>
                </c:pt>
                <c:pt idx="2">
                  <c:v>4681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D6-4075-AD96-DDA2F81C4BEB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По состоянию на 20.01.2021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5831</c:v>
                </c:pt>
                <c:pt idx="1">
                  <c:v>5721</c:v>
                </c:pt>
                <c:pt idx="2">
                  <c:v>5211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8F-41DC-BA14-EAB1370CF275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По состоянию на 27.01.2021</c:v>
                </c:pt>
              </c:strCache>
            </c:strRef>
          </c:tx>
          <c:spPr>
            <a:solidFill>
              <a:srgbClr val="65A739"/>
            </a:solidFill>
            <a:ln>
              <a:solidFill>
                <a:srgbClr val="65A739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1265118323267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2D-4E50-9E49-BEAC361330C3}"/>
                </c:ext>
              </c:extLst>
            </c:dLbl>
            <c:dLbl>
              <c:idx val="1"/>
              <c:layout>
                <c:manualLayout>
                  <c:x val="1.3235697853285936E-2"/>
                  <c:y val="-2.093343304060979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12D-4E50-9E49-BEAC361330C3}"/>
                </c:ext>
              </c:extLst>
            </c:dLbl>
            <c:spPr>
              <a:solidFill>
                <a:srgbClr val="65A739"/>
              </a:soli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5929</c:v>
                </c:pt>
                <c:pt idx="1">
                  <c:v>5880</c:v>
                </c:pt>
                <c:pt idx="2">
                  <c:v>5561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2D-4E50-9E49-BEAC361330C3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По состоянию на 03.02.2021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2143837643694419E-2"/>
                  <c:y val="-1.54651988164327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89B-4208-8A5D-FC166FF0CAD7}"/>
                </c:ext>
              </c:extLst>
            </c:dLbl>
            <c:dLbl>
              <c:idx val="1"/>
              <c:layout>
                <c:manualLayout>
                  <c:x val="2.8362209685612722E-2"/>
                  <c:y val="-1.47713285356146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89B-4208-8A5D-FC166FF0CAD7}"/>
                </c:ext>
              </c:extLst>
            </c:dLbl>
            <c:dLbl>
              <c:idx val="2"/>
              <c:layout>
                <c:manualLayout>
                  <c:x val="-1.3580090035221325E-16"/>
                  <c:y val="-8.440759163208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FD2-4147-AC9C-1B5B96F4E918}"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5952</c:v>
                </c:pt>
                <c:pt idx="1">
                  <c:v>5926</c:v>
                </c:pt>
                <c:pt idx="2">
                  <c:v>5822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9B-4208-8A5D-FC166FF0CAD7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По состоянию на 10.02.2021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5"/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layout>
                <c:manualLayout>
                  <c:x val="2.8362209685612687E-2"/>
                  <c:y val="1.266113874481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FD2-4147-AC9C-1B5B96F4E918}"/>
                </c:ext>
              </c:extLst>
            </c:dLbl>
            <c:dLbl>
              <c:idx val="1"/>
              <c:layout>
                <c:manualLayout>
                  <c:x val="2.0798953769449329E-2"/>
                  <c:y val="1.266113874481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FD2-4147-AC9C-1B5B96F4E918}"/>
                </c:ext>
              </c:extLst>
            </c:dLbl>
            <c:dLbl>
              <c:idx val="2"/>
              <c:layout>
                <c:manualLayout>
                  <c:x val="7.5632559161633922E-3"/>
                  <c:y val="2.95426570712293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FD2-4147-AC9C-1B5B96F4E918}"/>
                </c:ext>
              </c:extLst>
            </c:dLbl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Лист1!$L$2:$L$4</c:f>
              <c:numCache>
                <c:formatCode>General</c:formatCode>
                <c:ptCount val="3"/>
                <c:pt idx="0">
                  <c:v>5933</c:v>
                </c:pt>
                <c:pt idx="1">
                  <c:v>5920</c:v>
                </c:pt>
                <c:pt idx="2">
                  <c:v>5904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0B-429B-B108-2ED9C5D46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legend>
      <c:legendPos val="b"/>
      <c:layout>
        <c:manualLayout>
          <c:xMode val="edge"/>
          <c:yMode val="edge"/>
          <c:x val="7.8587886522575746E-3"/>
          <c:y val="0.85877025074556568"/>
          <c:w val="0.88642714172648285"/>
          <c:h val="0.141229749254434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7324592661693428"/>
          <c:y val="1.984358227856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1776227322161E-2"/>
          <c:y val="0.21014789431905409"/>
          <c:w val="0.90783496321222923"/>
          <c:h val="0.63046351825868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7D1-49C9-9A62-07E4F538A3E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F3B-4AEC-A439-6C746F500CD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913-427E-B66A-FFD49D383D1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46A-4A84-9ECF-DE559919544C}"/>
              </c:ext>
            </c:extLst>
          </c:dPt>
          <c:dPt>
            <c:idx val="7"/>
            <c:invertIfNegative val="0"/>
            <c:bubble3D val="0"/>
            <c:spPr>
              <a:solidFill>
                <a:srgbClr val="65A739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405-4DCC-BD3D-39066C29A44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AC3-4037-84A3-ED4AC752CAA1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12-C6D6-467A-AC8D-7B13B191B767}"/>
              </c:ext>
            </c:extLst>
          </c:dPt>
          <c:dLbls>
            <c:dLbl>
              <c:idx val="0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solidFill>
                  <a:schemeClr val="accent5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solidFill>
                  <a:schemeClr val="accent2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D1-49C9-9A62-07E4F538A3ED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6FFB07-518B-4E83-A5E9-7E568EF9155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F3B-4AEC-A439-6C746F500CDC}"/>
                </c:ext>
              </c:extLst>
            </c:dLbl>
            <c:dLbl>
              <c:idx val="5"/>
              <c:spPr>
                <a:solidFill>
                  <a:schemeClr val="accent4">
                    <a:lumMod val="75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913-427E-B66A-FFD49D383D1C}"/>
                </c:ext>
              </c:extLst>
            </c:dLbl>
            <c:dLbl>
              <c:idx val="6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46A-4A84-9ECF-DE559919544C}"/>
                </c:ext>
              </c:extLst>
            </c:dLbl>
            <c:dLbl>
              <c:idx val="7"/>
              <c:spPr>
                <a:solidFill>
                  <a:srgbClr val="65A739"/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405-4DCC-BD3D-39066C29A442}"/>
                </c:ext>
              </c:extLst>
            </c:dLbl>
            <c:dLbl>
              <c:idx val="8"/>
              <c:spPr>
                <a:solidFill>
                  <a:schemeClr val="accent6">
                    <a:lumMod val="75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2AC3-4037-84A3-ED4AC752CAA1}"/>
                </c:ext>
              </c:extLst>
            </c:dLbl>
            <c:dLbl>
              <c:idx val="9"/>
              <c:spPr>
                <a:gradFill rotWithShape="1">
                  <a:gsLst>
                    <a:gs pos="0">
                      <a:schemeClr val="accent5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5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5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C6D6-467A-AC8D-7B13B191B767}"/>
                </c:ext>
              </c:extLst>
            </c:dLbl>
            <c:spPr>
              <a:no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 01.12.2020</c:v>
                </c:pt>
                <c:pt idx="1">
                  <c:v> 09.12.2020</c:v>
                </c:pt>
                <c:pt idx="2">
                  <c:v> 16.12.2020</c:v>
                </c:pt>
                <c:pt idx="3">
                  <c:v>23.12.2020</c:v>
                </c:pt>
                <c:pt idx="4">
                  <c:v>28.12.2020</c:v>
                </c:pt>
                <c:pt idx="5">
                  <c:v>12.01.2021</c:v>
                </c:pt>
                <c:pt idx="6">
                  <c:v>20.01.2021</c:v>
                </c:pt>
                <c:pt idx="7">
                  <c:v>27.01.2021</c:v>
                </c:pt>
                <c:pt idx="8">
                  <c:v>03.02.2021</c:v>
                </c:pt>
                <c:pt idx="9">
                  <c:v>10.02.2021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  <c:pt idx="3">
                  <c:v>53.58</c:v>
                </c:pt>
                <c:pt idx="4">
                  <c:v>63.9</c:v>
                </c:pt>
                <c:pt idx="5">
                  <c:v>80.040000000000006</c:v>
                </c:pt>
                <c:pt idx="6">
                  <c:v>89.37</c:v>
                </c:pt>
                <c:pt idx="7">
                  <c:v>93.79</c:v>
                </c:pt>
                <c:pt idx="8">
                  <c:v>97.82</c:v>
                </c:pt>
                <c:pt idx="9">
                  <c:v>99.51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l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назначения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с учетом стандартов (меры 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81636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1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87841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696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776451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07775"/>
              </p:ext>
            </p:extLst>
          </p:nvPr>
        </p:nvGraphicFramePr>
        <p:xfrm>
          <a:off x="473533" y="162540"/>
          <a:ext cx="11280662" cy="6154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95765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988095"/>
              </p:ext>
            </p:extLst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485568"/>
              </p:ext>
            </p:extLst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856325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,9 %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80575" y="1888355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,</a:t>
            </a:r>
            <a:r>
              <a:rPr lang="en-US" b="1" dirty="0" smtClean="0"/>
              <a:t>51</a:t>
            </a:r>
            <a:r>
              <a:rPr lang="ru-RU" b="1" dirty="0" smtClean="0"/>
              <a:t>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876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16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90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10 (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Республика Дагестан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39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887782538"/>
              </p:ext>
            </p:extLst>
          </p:nvPr>
        </p:nvGraphicFramePr>
        <p:xfrm>
          <a:off x="133004" y="606829"/>
          <a:ext cx="6858000" cy="6018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256752305"/>
              </p:ext>
            </p:extLst>
          </p:nvPr>
        </p:nvGraphicFramePr>
        <p:xfrm>
          <a:off x="7112924" y="665631"/>
          <a:ext cx="4946073" cy="5410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7527</TotalTime>
  <Words>1268</Words>
  <Application>Microsoft Office PowerPoint</Application>
  <PresentationFormat>Широкоэкранный</PresentationFormat>
  <Paragraphs>704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276</cp:revision>
  <dcterms:created xsi:type="dcterms:W3CDTF">2020-08-18T10:50:49Z</dcterms:created>
  <dcterms:modified xsi:type="dcterms:W3CDTF">2021-02-11T16:33:24Z</dcterms:modified>
</cp:coreProperties>
</file>